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566"/>
    <a:srgbClr val="F4A44B"/>
    <a:srgbClr val="AC936C"/>
    <a:srgbClr val="1976AE"/>
    <a:srgbClr val="465C71"/>
    <a:srgbClr val="9BA472"/>
    <a:srgbClr val="A139C0"/>
    <a:srgbClr val="1475AE"/>
    <a:srgbClr val="008852"/>
    <a:srgbClr val="9CA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3"/>
    <p:restoredTop sz="94366"/>
  </p:normalViewPr>
  <p:slideViewPr>
    <p:cSldViewPr snapToGrid="0" snapToObjects="1">
      <p:cViewPr varScale="1">
        <p:scale>
          <a:sx n="162" d="100"/>
          <a:sy n="162" d="100"/>
        </p:scale>
        <p:origin x="54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5C4-4AF8-8446-9F1B-B481AD746086}"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BA75-ABE9-2041-B111-16A99A60E180}" type="slidenum">
              <a:rPr lang="en-US" smtClean="0"/>
              <a:t>‹#›</a:t>
            </a:fld>
            <a:endParaRPr lang="en-US"/>
          </a:p>
        </p:txBody>
      </p:sp>
    </p:spTree>
    <p:extLst>
      <p:ext uri="{BB962C8B-B14F-4D97-AF65-F5344CB8AC3E}">
        <p14:creationId xmlns:p14="http://schemas.microsoft.com/office/powerpoint/2010/main" val="6213356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8BA75-ABE9-2041-B111-16A99A60E180}" type="slidenum">
              <a:rPr lang="en-US" smtClean="0"/>
              <a:t>1</a:t>
            </a:fld>
            <a:endParaRPr lang="en-US"/>
          </a:p>
        </p:txBody>
      </p:sp>
    </p:spTree>
    <p:extLst>
      <p:ext uri="{BB962C8B-B14F-4D97-AF65-F5344CB8AC3E}">
        <p14:creationId xmlns:p14="http://schemas.microsoft.com/office/powerpoint/2010/main" val="17221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4000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11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2814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4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7EE85-1E05-8445-A7E3-DFDA0B448B68}"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77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02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EE85-1E05-8445-A7E3-DFDA0B448B68}"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2727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EE85-1E05-8445-A7E3-DFDA0B448B68}"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8783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EE85-1E05-8445-A7E3-DFDA0B448B68}"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893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270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215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87EE85-1E05-8445-A7E3-DFDA0B448B68}" type="datetimeFigureOut">
              <a:rPr lang="en-US" smtClean="0"/>
              <a:t>5/1/2024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CBB361-6F95-2148-83BD-2E8686F716FE}" type="slidenum">
              <a:rPr lang="en-US" smtClean="0"/>
              <a:t>‹#›</a:t>
            </a:fld>
            <a:endParaRPr lang="en-US"/>
          </a:p>
        </p:txBody>
      </p:sp>
    </p:spTree>
    <p:extLst>
      <p:ext uri="{BB962C8B-B14F-4D97-AF65-F5344CB8AC3E}">
        <p14:creationId xmlns:p14="http://schemas.microsoft.com/office/powerpoint/2010/main" val="102597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8F46EE8-EE00-4EF9-958A-C3C5C0880DC6}"/>
              </a:ext>
            </a:extLst>
          </p:cNvPr>
          <p:cNvPicPr>
            <a:picLocks noChangeAspect="1"/>
          </p:cNvPicPr>
          <p:nvPr/>
        </p:nvPicPr>
        <p:blipFill>
          <a:blip r:embed="rId3"/>
          <a:stretch>
            <a:fillRect/>
          </a:stretch>
        </p:blipFill>
        <p:spPr>
          <a:xfrm>
            <a:off x="0" y="5064"/>
            <a:ext cx="9144000" cy="1300197"/>
          </a:xfrm>
          <a:prstGeom prst="rect">
            <a:avLst/>
          </a:prstGeom>
        </p:spPr>
      </p:pic>
      <p:sp>
        <p:nvSpPr>
          <p:cNvPr id="12" name="Rectangle 11"/>
          <p:cNvSpPr/>
          <p:nvPr/>
        </p:nvSpPr>
        <p:spPr>
          <a:xfrm>
            <a:off x="2286000" y="1299410"/>
            <a:ext cx="6858000" cy="27792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2381669" y="1689935"/>
            <a:ext cx="6858000" cy="2136069"/>
          </a:xfrm>
          <a:prstGeom prst="rect">
            <a:avLst/>
          </a:prstGeom>
        </p:spPr>
        <p:txBody>
          <a:bodyPr vert="horz" lIns="182880" tIns="0" rIns="182880" bIns="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10000"/>
              </a:lnSpc>
            </a:pPr>
            <a:r>
              <a:rPr lang="en-US" sz="1500" i="1" dirty="0">
                <a:latin typeface="Century Gothic" panose="020B0502020202020204" pitchFamily="34" charset="0"/>
                <a:ea typeface="Myriad Pro" charset="0"/>
                <a:cs typeface="Myriad Pro" charset="0"/>
              </a:rPr>
              <a:t>The ACM Transactions on Sensor Networks </a:t>
            </a:r>
            <a:r>
              <a:rPr lang="en-US" sz="1500" dirty="0">
                <a:latin typeface="Century Gothic" panose="020B0502020202020204" pitchFamily="34" charset="0"/>
                <a:ea typeface="Myriad Pro" charset="0"/>
                <a:cs typeface="Myriad Pro" charset="0"/>
              </a:rPr>
              <a:t>(TOSN) serves as a central, archival venue for the interdisciplinary sensor network research community. It covers research contributions that introduce new concepts, techniques, analyses, or architectures, as well as applied contributions that report on development of new tools and systems or experiences and experiments with high-impact, innovative applications. </a:t>
            </a:r>
            <a:r>
              <a:rPr lang="en-US" sz="1500">
                <a:latin typeface="Century Gothic" panose="020B0502020202020204" pitchFamily="34" charset="0"/>
                <a:ea typeface="Myriad Pro" charset="0"/>
                <a:cs typeface="Myriad Pro" charset="0"/>
              </a:rPr>
              <a:t>The Transactions </a:t>
            </a:r>
            <a:r>
              <a:rPr lang="en-US" sz="1500" dirty="0">
                <a:latin typeface="Century Gothic" panose="020B0502020202020204" pitchFamily="34" charset="0"/>
                <a:ea typeface="Myriad Pro" charset="0"/>
                <a:cs typeface="Myriad Pro" charset="0"/>
              </a:rPr>
              <a:t>pays special attention to contributions on systemic approaches to sensor networks.</a:t>
            </a:r>
            <a:endParaRPr lang="en-US" sz="1500" dirty="0">
              <a:latin typeface="Century Gothic" charset="0"/>
              <a:ea typeface="Century Gothic" charset="0"/>
              <a:cs typeface="Century Gothic" charset="0"/>
            </a:endParaRPr>
          </a:p>
        </p:txBody>
      </p:sp>
      <p:sp>
        <p:nvSpPr>
          <p:cNvPr id="11" name="Rectangle 10"/>
          <p:cNvSpPr/>
          <p:nvPr/>
        </p:nvSpPr>
        <p:spPr>
          <a:xfrm>
            <a:off x="6662057" y="0"/>
            <a:ext cx="2481942" cy="1299409"/>
          </a:xfrm>
          <a:prstGeom prst="rect">
            <a:avLst/>
          </a:prstGeom>
          <a:solidFill>
            <a:srgbClr val="9BA47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 name="Rectangle 3"/>
          <p:cNvSpPr/>
          <p:nvPr/>
        </p:nvSpPr>
        <p:spPr>
          <a:xfrm>
            <a:off x="-4748" y="4041381"/>
            <a:ext cx="1536700" cy="1106424"/>
          </a:xfrm>
          <a:prstGeom prst="rect">
            <a:avLst/>
          </a:prstGeom>
          <a:solidFill>
            <a:srgbClr val="147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0"/>
            <a:ext cx="9143999" cy="51435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4038779"/>
            <a:ext cx="9151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7F8E9D2-9EA3-4664-B17A-C8BF5B5216E7}"/>
              </a:ext>
            </a:extLst>
          </p:cNvPr>
          <p:cNvPicPr>
            <a:picLocks noChangeAspect="1"/>
          </p:cNvPicPr>
          <p:nvPr/>
        </p:nvPicPr>
        <p:blipFill>
          <a:blip r:embed="rId4"/>
          <a:stretch>
            <a:fillRect/>
          </a:stretch>
        </p:blipFill>
        <p:spPr>
          <a:xfrm>
            <a:off x="0" y="4044951"/>
            <a:ext cx="9144000" cy="1098550"/>
          </a:xfrm>
          <a:prstGeom prst="rect">
            <a:avLst/>
          </a:prstGeom>
        </p:spPr>
      </p:pic>
      <p:sp>
        <p:nvSpPr>
          <p:cNvPr id="2" name="Title 1"/>
          <p:cNvSpPr>
            <a:spLocks noGrp="1"/>
          </p:cNvSpPr>
          <p:nvPr>
            <p:ph type="ctrTitle"/>
          </p:nvPr>
        </p:nvSpPr>
        <p:spPr>
          <a:xfrm>
            <a:off x="158395" y="219085"/>
            <a:ext cx="6117964" cy="1021115"/>
          </a:xfrm>
        </p:spPr>
        <p:txBody>
          <a:bodyPr lIns="0" tIns="0" rIns="0" bIns="0" anchor="t">
            <a:noAutofit/>
          </a:bodyPr>
          <a:lstStyle/>
          <a:p>
            <a:pPr algn="l">
              <a:lnSpc>
                <a:spcPct val="100000"/>
              </a:lnSpc>
            </a:pPr>
            <a:r>
              <a:rPr lang="en-US" sz="2400" b="1" dirty="0">
                <a:solidFill>
                  <a:schemeClr val="bg1"/>
                </a:solidFill>
                <a:latin typeface="Century Gothic" charset="0"/>
                <a:ea typeface="Century Gothic" charset="0"/>
                <a:cs typeface="Century Gothic" charset="0"/>
              </a:rPr>
              <a:t>ACM Transactions on Sensor Networks (TOSN)</a:t>
            </a:r>
          </a:p>
        </p:txBody>
      </p:sp>
      <p:pic>
        <p:nvPicPr>
          <p:cNvPr id="10" name="Picture 9">
            <a:extLst>
              <a:ext uri="{FF2B5EF4-FFF2-40B4-BE49-F238E27FC236}">
                <a16:creationId xmlns:a16="http://schemas.microsoft.com/office/drawing/2014/main" id="{8FAEC977-69EA-4E40-B0F5-1531587FC965}"/>
              </a:ext>
            </a:extLst>
          </p:cNvPr>
          <p:cNvPicPr>
            <a:picLocks noChangeAspect="1"/>
          </p:cNvPicPr>
          <p:nvPr/>
        </p:nvPicPr>
        <p:blipFill>
          <a:blip r:embed="rId5"/>
          <a:stretch>
            <a:fillRect/>
          </a:stretch>
        </p:blipFill>
        <p:spPr>
          <a:xfrm>
            <a:off x="-129" y="4032634"/>
            <a:ext cx="9144000" cy="1115171"/>
          </a:xfrm>
          <a:prstGeom prst="rect">
            <a:avLst/>
          </a:prstGeom>
        </p:spPr>
      </p:pic>
      <p:sp>
        <p:nvSpPr>
          <p:cNvPr id="16" name="Rectangle 15">
            <a:extLst>
              <a:ext uri="{FF2B5EF4-FFF2-40B4-BE49-F238E27FC236}">
                <a16:creationId xmlns:a16="http://schemas.microsoft.com/office/drawing/2014/main" id="{4A32CBB3-3B5C-4857-92A1-6FF2AF9B308B}"/>
              </a:ext>
            </a:extLst>
          </p:cNvPr>
          <p:cNvSpPr/>
          <p:nvPr/>
        </p:nvSpPr>
        <p:spPr>
          <a:xfrm>
            <a:off x="6661567" y="232"/>
            <a:ext cx="2481942" cy="1299409"/>
          </a:xfrm>
          <a:prstGeom prst="rect">
            <a:avLst/>
          </a:prstGeom>
          <a:solidFill>
            <a:srgbClr val="7695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Box 12"/>
          <p:cNvSpPr txBox="1"/>
          <p:nvPr/>
        </p:nvSpPr>
        <p:spPr>
          <a:xfrm>
            <a:off x="6853398" y="160590"/>
            <a:ext cx="2227781" cy="1277273"/>
          </a:xfrm>
          <a:prstGeom prst="rect">
            <a:avLst/>
          </a:prstGeom>
          <a:noFill/>
        </p:spPr>
        <p:txBody>
          <a:bodyPr wrap="square" rtlCol="0">
            <a:spAutoFit/>
          </a:bodyPr>
          <a:lstStyle/>
          <a:p>
            <a:pPr>
              <a:spcAft>
                <a:spcPts val="600"/>
              </a:spcAft>
            </a:pPr>
            <a:r>
              <a:rPr lang="en-US" sz="1300" b="1" dirty="0">
                <a:latin typeface="Century Gothic" panose="020B0502020202020204" pitchFamily="34" charset="0"/>
                <a:ea typeface="Myriad Pro Semibold" charset="0"/>
                <a:cs typeface="Myriad Pro Semibold" charset="0"/>
              </a:rPr>
              <a:t>Editor-in-Chief</a:t>
            </a:r>
          </a:p>
          <a:p>
            <a:pPr>
              <a:spcAft>
                <a:spcPts val="600"/>
              </a:spcAft>
            </a:pPr>
            <a:r>
              <a:rPr lang="en-US" sz="1200" dirty="0">
                <a:latin typeface="Century Gothic" panose="020B0502020202020204" pitchFamily="34" charset="0"/>
                <a:ea typeface="Myriad Pro Semibold" charset="0"/>
                <a:cs typeface="Myriad Pro Semibold" charset="0"/>
              </a:rPr>
              <a:t>Wen Hu</a:t>
            </a:r>
          </a:p>
          <a:p>
            <a:pPr>
              <a:spcAft>
                <a:spcPts val="600"/>
              </a:spcAft>
            </a:pPr>
            <a:r>
              <a:rPr lang="en-US" sz="1200" dirty="0">
                <a:latin typeface="Century Gothic" panose="020B0502020202020204" pitchFamily="34" charset="0"/>
                <a:ea typeface="Myriad Pro Semibold" charset="0"/>
                <a:cs typeface="Myriad Pro Semibold" charset="0"/>
              </a:rPr>
              <a:t>University of New South Wales, Australia</a:t>
            </a:r>
            <a:endParaRPr lang="en-US" sz="1300" i="1" dirty="0">
              <a:latin typeface="Century Gothic" panose="020B0502020202020204" pitchFamily="34" charset="0"/>
              <a:ea typeface="Myriad Pro Light" charset="0"/>
              <a:cs typeface="Myriad Pro Light" charset="0"/>
            </a:endParaRPr>
          </a:p>
          <a:p>
            <a:endParaRPr lang="en-US" sz="1300" i="1" dirty="0">
              <a:latin typeface="Century Gothic" panose="020B0502020202020204" pitchFamily="34" charset="0"/>
              <a:ea typeface="Myriad Pro Light" charset="0"/>
              <a:cs typeface="Myriad Pro Light" charset="0"/>
            </a:endParaRPr>
          </a:p>
        </p:txBody>
      </p:sp>
      <p:pic>
        <p:nvPicPr>
          <p:cNvPr id="28" name="Picture 27">
            <a:extLst>
              <a:ext uri="{FF2B5EF4-FFF2-40B4-BE49-F238E27FC236}">
                <a16:creationId xmlns:a16="http://schemas.microsoft.com/office/drawing/2014/main" id="{E602B4D3-535C-45AE-82A3-E751B78773F6}"/>
              </a:ext>
            </a:extLst>
          </p:cNvPr>
          <p:cNvPicPr>
            <a:picLocks noChangeAspect="1"/>
          </p:cNvPicPr>
          <p:nvPr/>
        </p:nvPicPr>
        <p:blipFill>
          <a:blip r:embed="rId6"/>
          <a:stretch>
            <a:fillRect/>
          </a:stretch>
        </p:blipFill>
        <p:spPr>
          <a:xfrm>
            <a:off x="-2572" y="4012018"/>
            <a:ext cx="9144000" cy="1138853"/>
          </a:xfrm>
          <a:prstGeom prst="rect">
            <a:avLst/>
          </a:prstGeom>
        </p:spPr>
      </p:pic>
      <p:pic>
        <p:nvPicPr>
          <p:cNvPr id="30" name="Picture 29" descr="A picture containing chart&#10;&#10;Description automatically generated">
            <a:extLst>
              <a:ext uri="{FF2B5EF4-FFF2-40B4-BE49-F238E27FC236}">
                <a16:creationId xmlns:a16="http://schemas.microsoft.com/office/drawing/2014/main" id="{ADAD9D5A-ED18-4C5F-8688-5B122A85B339}"/>
              </a:ext>
            </a:extLst>
          </p:cNvPr>
          <p:cNvPicPr>
            <a:picLocks noChangeAspect="1"/>
          </p:cNvPicPr>
          <p:nvPr/>
        </p:nvPicPr>
        <p:blipFill>
          <a:blip r:embed="rId7"/>
          <a:stretch>
            <a:fillRect/>
          </a:stretch>
        </p:blipFill>
        <p:spPr>
          <a:xfrm>
            <a:off x="265860" y="1375554"/>
            <a:ext cx="1828800" cy="2560320"/>
          </a:xfrm>
          <a:prstGeom prst="rect">
            <a:avLst/>
          </a:prstGeom>
        </p:spPr>
      </p:pic>
      <p:pic>
        <p:nvPicPr>
          <p:cNvPr id="36" name="Picture 35">
            <a:extLst>
              <a:ext uri="{FF2B5EF4-FFF2-40B4-BE49-F238E27FC236}">
                <a16:creationId xmlns:a16="http://schemas.microsoft.com/office/drawing/2014/main" id="{F6CD0AFE-DCE5-43F1-8765-AD06CE2B1B0D}"/>
              </a:ext>
            </a:extLst>
          </p:cNvPr>
          <p:cNvPicPr>
            <a:picLocks noChangeAspect="1"/>
          </p:cNvPicPr>
          <p:nvPr/>
        </p:nvPicPr>
        <p:blipFill>
          <a:blip r:embed="rId3"/>
          <a:stretch>
            <a:fillRect/>
          </a:stretch>
        </p:blipFill>
        <p:spPr>
          <a:xfrm>
            <a:off x="2375" y="4005855"/>
            <a:ext cx="9144000" cy="1138853"/>
          </a:xfrm>
          <a:prstGeom prst="rect">
            <a:avLst/>
          </a:prstGeom>
        </p:spPr>
      </p:pic>
      <p:sp>
        <p:nvSpPr>
          <p:cNvPr id="23" name="TextBox 22">
            <a:extLst>
              <a:ext uri="{FF2B5EF4-FFF2-40B4-BE49-F238E27FC236}">
                <a16:creationId xmlns:a16="http://schemas.microsoft.com/office/drawing/2014/main" id="{53BE38AD-FDE6-4CAE-9F5A-9F0E28883DA3}"/>
              </a:ext>
            </a:extLst>
          </p:cNvPr>
          <p:cNvSpPr txBox="1"/>
          <p:nvPr/>
        </p:nvSpPr>
        <p:spPr>
          <a:xfrm>
            <a:off x="435872" y="4390100"/>
            <a:ext cx="3454083"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ea typeface="Myriad Pro Semibold" charset="0"/>
                <a:cs typeface="Myriad Pro Semibold" charset="0"/>
              </a:rPr>
              <a:t>https://tosn.acm.org</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4369" y="4127739"/>
            <a:ext cx="914894" cy="914894"/>
          </a:xfrm>
          <a:prstGeom prst="rect">
            <a:avLst/>
          </a:prstGeom>
          <a:effectLst>
            <a:outerShdw blurRad="50800" dist="50800" dir="5400000" algn="ctr" rotWithShape="0">
              <a:schemeClr val="tx1">
                <a:lumMod val="65000"/>
                <a:lumOff val="35000"/>
                <a:alpha val="82000"/>
              </a:schemeClr>
            </a:outerShdw>
          </a:effectLst>
        </p:spPr>
      </p:pic>
    </p:spTree>
    <p:extLst>
      <p:ext uri="{BB962C8B-B14F-4D97-AF65-F5344CB8AC3E}">
        <p14:creationId xmlns:p14="http://schemas.microsoft.com/office/powerpoint/2010/main" val="8094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2879</TotalTime>
  <Words>104</Words>
  <Application>Microsoft Office PowerPoint</Application>
  <PresentationFormat>On-screen Show (16:9)</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ACM Transactions on Sensor Networks (TOSN)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Burns</dc:creator>
  <cp:lastModifiedBy>Siumei Leung</cp:lastModifiedBy>
  <cp:revision>34</cp:revision>
  <dcterms:created xsi:type="dcterms:W3CDTF">2020-08-20T14:25:20Z</dcterms:created>
  <dcterms:modified xsi:type="dcterms:W3CDTF">2024-05-01T14:29:57Z</dcterms:modified>
</cp:coreProperties>
</file>