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441"/>
    <a:srgbClr val="FFD7C5"/>
    <a:srgbClr val="6C608D"/>
    <a:srgbClr val="769566"/>
    <a:srgbClr val="F4A44B"/>
    <a:srgbClr val="AC936C"/>
    <a:srgbClr val="1976AE"/>
    <a:srgbClr val="465C71"/>
    <a:srgbClr val="9BA472"/>
    <a:srgbClr val="A139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3"/>
    <p:restoredTop sz="94366"/>
  </p:normalViewPr>
  <p:slideViewPr>
    <p:cSldViewPr snapToGrid="0" snapToObjects="1">
      <p:cViewPr varScale="1">
        <p:scale>
          <a:sx n="137" d="100"/>
          <a:sy n="137" d="100"/>
        </p:scale>
        <p:origin x="118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85C4-4AF8-8446-9F1B-B481AD746086}"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8BA75-ABE9-2041-B111-16A99A60E180}" type="slidenum">
              <a:rPr lang="en-US" smtClean="0"/>
              <a:t>‹#›</a:t>
            </a:fld>
            <a:endParaRPr lang="en-US"/>
          </a:p>
        </p:txBody>
      </p:sp>
    </p:spTree>
    <p:extLst>
      <p:ext uri="{BB962C8B-B14F-4D97-AF65-F5344CB8AC3E}">
        <p14:creationId xmlns:p14="http://schemas.microsoft.com/office/powerpoint/2010/main" val="62133561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8BA75-ABE9-2041-B111-16A99A60E180}" type="slidenum">
              <a:rPr lang="en-US" smtClean="0"/>
              <a:t>1</a:t>
            </a:fld>
            <a:endParaRPr lang="en-US"/>
          </a:p>
        </p:txBody>
      </p:sp>
    </p:spTree>
    <p:extLst>
      <p:ext uri="{BB962C8B-B14F-4D97-AF65-F5344CB8AC3E}">
        <p14:creationId xmlns:p14="http://schemas.microsoft.com/office/powerpoint/2010/main" val="172212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40009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55116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28148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942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7EE85-1E05-8445-A7E3-DFDA0B448B68}"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55776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7EE85-1E05-8445-A7E3-DFDA0B448B68}"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66022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7EE85-1E05-8445-A7E3-DFDA0B448B68}"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27277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7EE85-1E05-8445-A7E3-DFDA0B448B68}"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87834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7EE85-1E05-8445-A7E3-DFDA0B448B68}"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9893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87EE85-1E05-8445-A7E3-DFDA0B448B68}"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2709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87EE85-1E05-8445-A7E3-DFDA0B448B68}"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66215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887EE85-1E05-8445-A7E3-DFDA0B448B68}" type="datetimeFigureOut">
              <a:rPr lang="en-US" smtClean="0"/>
              <a:t>4/26/2024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8CBB361-6F95-2148-83BD-2E8686F716FE}" type="slidenum">
              <a:rPr lang="en-US" smtClean="0"/>
              <a:t>‹#›</a:t>
            </a:fld>
            <a:endParaRPr lang="en-US"/>
          </a:p>
        </p:txBody>
      </p:sp>
    </p:spTree>
    <p:extLst>
      <p:ext uri="{BB962C8B-B14F-4D97-AF65-F5344CB8AC3E}">
        <p14:creationId xmlns:p14="http://schemas.microsoft.com/office/powerpoint/2010/main" val="102597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3C59DF8-67F1-4527-AE81-31520B0E8A32}"/>
              </a:ext>
            </a:extLst>
          </p:cNvPr>
          <p:cNvPicPr>
            <a:picLocks noChangeAspect="1"/>
          </p:cNvPicPr>
          <p:nvPr/>
        </p:nvPicPr>
        <p:blipFill>
          <a:blip r:embed="rId3"/>
          <a:stretch>
            <a:fillRect/>
          </a:stretch>
        </p:blipFill>
        <p:spPr>
          <a:xfrm>
            <a:off x="2692" y="4038778"/>
            <a:ext cx="9144000" cy="1115995"/>
          </a:xfrm>
          <a:prstGeom prst="rect">
            <a:avLst/>
          </a:prstGeom>
        </p:spPr>
      </p:pic>
      <p:pic>
        <p:nvPicPr>
          <p:cNvPr id="33" name="Picture 32">
            <a:extLst>
              <a:ext uri="{FF2B5EF4-FFF2-40B4-BE49-F238E27FC236}">
                <a16:creationId xmlns:a16="http://schemas.microsoft.com/office/drawing/2014/main" id="{51304010-190A-4603-83FD-16F0E108110B}"/>
              </a:ext>
            </a:extLst>
          </p:cNvPr>
          <p:cNvPicPr>
            <a:picLocks noChangeAspect="1"/>
          </p:cNvPicPr>
          <p:nvPr/>
        </p:nvPicPr>
        <p:blipFill>
          <a:blip r:embed="rId3"/>
          <a:stretch>
            <a:fillRect/>
          </a:stretch>
        </p:blipFill>
        <p:spPr>
          <a:xfrm>
            <a:off x="7246" y="3474"/>
            <a:ext cx="9144000" cy="1299410"/>
          </a:xfrm>
          <a:prstGeom prst="rect">
            <a:avLst/>
          </a:prstGeom>
        </p:spPr>
      </p:pic>
      <p:sp>
        <p:nvSpPr>
          <p:cNvPr id="12" name="Rectangle 11"/>
          <p:cNvSpPr/>
          <p:nvPr/>
        </p:nvSpPr>
        <p:spPr>
          <a:xfrm>
            <a:off x="2286000" y="1302977"/>
            <a:ext cx="6858000" cy="273580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2381669" y="1469589"/>
            <a:ext cx="6579451" cy="2559421"/>
          </a:xfrm>
          <a:prstGeom prst="rect">
            <a:avLst/>
          </a:prstGeom>
        </p:spPr>
        <p:txBody>
          <a:bodyPr vert="horz" lIns="182880" tIns="0" rIns="182880" bIns="0" rtlCol="0" anchor="t">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pPr>
            <a:r>
              <a:rPr lang="en-US" sz="1500" i="1" dirty="0">
                <a:latin typeface="Century Gothic" panose="020B0502020202020204" pitchFamily="34" charset="0"/>
                <a:ea typeface="Myriad Pro" charset="0"/>
                <a:cs typeface="Myriad Pro" charset="0"/>
              </a:rPr>
              <a:t>ACM Transactions on Design Automation of Electronic Systems </a:t>
            </a:r>
            <a:r>
              <a:rPr lang="en-US" sz="1500" dirty="0">
                <a:latin typeface="Century Gothic" panose="020B0502020202020204" pitchFamily="34" charset="0"/>
                <a:ea typeface="Myriad Pro" charset="0"/>
                <a:cs typeface="Myriad Pro" charset="0"/>
              </a:rPr>
              <a:t>(TODAES) is a premier ACM journal in design and automation of electronic systems. It publishes innovative work documenting significant research and development advances on the specification, design, analysis, simulation, testing, and evaluation of electronic systems, emphasizing a computer science/engineering orientation. Design automation for machine learning/AI and machine learning/AI for design automation are very much welcomed.</a:t>
            </a:r>
            <a:endParaRPr lang="en-US" sz="1500" dirty="0">
              <a:latin typeface="Century Gothic" charset="0"/>
              <a:ea typeface="Century Gothic" charset="0"/>
              <a:cs typeface="Century Gothic" charset="0"/>
            </a:endParaRPr>
          </a:p>
        </p:txBody>
      </p:sp>
      <p:sp>
        <p:nvSpPr>
          <p:cNvPr id="11" name="Rectangle 10"/>
          <p:cNvSpPr/>
          <p:nvPr/>
        </p:nvSpPr>
        <p:spPr>
          <a:xfrm>
            <a:off x="6662057" y="0"/>
            <a:ext cx="2481942" cy="1299409"/>
          </a:xfrm>
          <a:prstGeom prst="rect">
            <a:avLst/>
          </a:prstGeom>
          <a:solidFill>
            <a:srgbClr val="F5A44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4"/>
          <p:cNvSpPr/>
          <p:nvPr/>
        </p:nvSpPr>
        <p:spPr>
          <a:xfrm>
            <a:off x="0" y="0"/>
            <a:ext cx="9143999" cy="51435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4038779"/>
            <a:ext cx="9151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19355" y="236285"/>
            <a:ext cx="6117964" cy="1021115"/>
          </a:xfrm>
        </p:spPr>
        <p:txBody>
          <a:bodyPr lIns="0" tIns="0" rIns="0" bIns="0" anchor="t">
            <a:noAutofit/>
          </a:bodyPr>
          <a:lstStyle/>
          <a:p>
            <a:pPr algn="l">
              <a:lnSpc>
                <a:spcPts val="3500"/>
              </a:lnSpc>
            </a:pPr>
            <a:r>
              <a:rPr lang="en-US" sz="2400" b="1" dirty="0">
                <a:solidFill>
                  <a:schemeClr val="bg1"/>
                </a:solidFill>
                <a:latin typeface="Century Gothic" charset="0"/>
                <a:ea typeface="Century Gothic" charset="0"/>
                <a:cs typeface="Century Gothic" charset="0"/>
              </a:rPr>
              <a:t>ACM Transactions on Design Automation of Electronic Systems (TODAES)</a:t>
            </a:r>
          </a:p>
        </p:txBody>
      </p:sp>
      <p:sp>
        <p:nvSpPr>
          <p:cNvPr id="13" name="TextBox 12"/>
          <p:cNvSpPr txBox="1"/>
          <p:nvPr/>
        </p:nvSpPr>
        <p:spPr>
          <a:xfrm>
            <a:off x="6677013" y="180468"/>
            <a:ext cx="2481942" cy="830997"/>
          </a:xfrm>
          <a:prstGeom prst="rect">
            <a:avLst/>
          </a:prstGeom>
          <a:noFill/>
        </p:spPr>
        <p:txBody>
          <a:bodyPr wrap="square" rtlCol="0">
            <a:spAutoFit/>
          </a:bodyPr>
          <a:lstStyle/>
          <a:p>
            <a:pPr>
              <a:spcAft>
                <a:spcPts val="600"/>
              </a:spcAft>
            </a:pPr>
            <a:r>
              <a:rPr lang="en-US" sz="1300" b="1" dirty="0">
                <a:latin typeface="Century Gothic" panose="020B0502020202020204" pitchFamily="34" charset="0"/>
                <a:ea typeface="Myriad Pro Semibold" charset="0"/>
                <a:cs typeface="Myriad Pro Semibold" charset="0"/>
              </a:rPr>
              <a:t>Editor-in-Chief</a:t>
            </a:r>
          </a:p>
          <a:p>
            <a:pPr>
              <a:spcAft>
                <a:spcPts val="600"/>
              </a:spcAft>
            </a:pPr>
            <a:r>
              <a:rPr lang="en-US" sz="1200" dirty="0">
                <a:latin typeface="Century Gothic" panose="020B0502020202020204" pitchFamily="34" charset="0"/>
                <a:ea typeface="Myriad Pro Semibold" charset="0"/>
                <a:cs typeface="Myriad Pro Semibold" charset="0"/>
              </a:rPr>
              <a:t>Jiang Hu</a:t>
            </a:r>
          </a:p>
          <a:p>
            <a:pPr>
              <a:spcAft>
                <a:spcPts val="600"/>
              </a:spcAft>
            </a:pPr>
            <a:r>
              <a:rPr lang="it-IT" sz="1200" dirty="0">
                <a:latin typeface="Century Gothic" panose="020B0502020202020204" pitchFamily="34" charset="0"/>
                <a:ea typeface="Myriad Pro Semibold" charset="0"/>
                <a:cs typeface="Myriad Pro Semibold" charset="0"/>
              </a:rPr>
              <a:t>Texas A&amp;M University</a:t>
            </a:r>
            <a:r>
              <a:rPr lang="en-US" sz="1200" dirty="0">
                <a:latin typeface="Century Gothic" panose="020B0502020202020204" pitchFamily="34" charset="0"/>
                <a:ea typeface="Myriad Pro Semibold" charset="0"/>
                <a:cs typeface="Myriad Pro Semibold" charset="0"/>
              </a:rPr>
              <a:t> (</a:t>
            </a:r>
            <a:r>
              <a:rPr lang="en-US" sz="1300" dirty="0">
                <a:latin typeface="Century Gothic" panose="020B0502020202020204" pitchFamily="34" charset="0"/>
                <a:ea typeface="Myriad Pro Semibold" charset="0"/>
                <a:cs typeface="Myriad Pro Semibold" charset="0"/>
              </a:rPr>
              <a:t>USA)</a:t>
            </a:r>
            <a:endParaRPr lang="en-US" sz="1200" dirty="0">
              <a:latin typeface="Century Gothic" panose="020B0502020202020204" pitchFamily="34" charset="0"/>
              <a:ea typeface="Myriad Pro Semibold" charset="0"/>
              <a:cs typeface="Myriad Pro Semibold" charset="0"/>
            </a:endParaRPr>
          </a:p>
        </p:txBody>
      </p:sp>
      <p:sp>
        <p:nvSpPr>
          <p:cNvPr id="23" name="TextBox 22">
            <a:extLst>
              <a:ext uri="{FF2B5EF4-FFF2-40B4-BE49-F238E27FC236}">
                <a16:creationId xmlns:a16="http://schemas.microsoft.com/office/drawing/2014/main" id="{53BE38AD-FDE6-4CAE-9F5A-9F0E28883DA3}"/>
              </a:ext>
            </a:extLst>
          </p:cNvPr>
          <p:cNvSpPr txBox="1"/>
          <p:nvPr/>
        </p:nvSpPr>
        <p:spPr>
          <a:xfrm>
            <a:off x="435872" y="4390100"/>
            <a:ext cx="3454083"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ea typeface="Myriad Pro Semibold" charset="0"/>
                <a:cs typeface="Myriad Pro Semibold" charset="0"/>
              </a:rPr>
              <a:t>https://todaes.acm.org</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369" y="4127739"/>
            <a:ext cx="914894" cy="914894"/>
          </a:xfrm>
          <a:prstGeom prst="rect">
            <a:avLst/>
          </a:prstGeom>
          <a:effectLst>
            <a:outerShdw blurRad="50800" dist="50800" dir="5400000" algn="ctr" rotWithShape="0">
              <a:schemeClr val="tx1">
                <a:lumMod val="65000"/>
                <a:lumOff val="35000"/>
                <a:alpha val="82000"/>
              </a:schemeClr>
            </a:outerShdw>
          </a:effectLst>
        </p:spPr>
      </p:pic>
      <p:pic>
        <p:nvPicPr>
          <p:cNvPr id="27" name="Picture 26">
            <a:extLst>
              <a:ext uri="{FF2B5EF4-FFF2-40B4-BE49-F238E27FC236}">
                <a16:creationId xmlns:a16="http://schemas.microsoft.com/office/drawing/2014/main" id="{52FD7FAB-4856-4B26-B662-5838878A7ED9}"/>
              </a:ext>
            </a:extLst>
          </p:cNvPr>
          <p:cNvPicPr>
            <a:picLocks noChangeAspect="1"/>
          </p:cNvPicPr>
          <p:nvPr/>
        </p:nvPicPr>
        <p:blipFill>
          <a:blip r:embed="rId5"/>
          <a:srcRect/>
          <a:stretch/>
        </p:blipFill>
        <p:spPr>
          <a:xfrm>
            <a:off x="273331" y="1433060"/>
            <a:ext cx="1753508" cy="2499376"/>
          </a:xfrm>
          <a:prstGeom prst="rect">
            <a:avLst/>
          </a:prstGeom>
          <a:ln>
            <a:solidFill>
              <a:schemeClr val="bg1">
                <a:lumMod val="95000"/>
              </a:schemeClr>
            </a:solidFill>
          </a:ln>
        </p:spPr>
      </p:pic>
    </p:spTree>
    <p:extLst>
      <p:ext uri="{BB962C8B-B14F-4D97-AF65-F5344CB8AC3E}">
        <p14:creationId xmlns:p14="http://schemas.microsoft.com/office/powerpoint/2010/main" val="809496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3035</TotalTime>
  <Words>110</Words>
  <Application>Microsoft Office PowerPoint</Application>
  <PresentationFormat>On-screen Show (16:9)</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ACM Transactions on Design Automation of Electronic Systems (TODAES)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Burns</dc:creator>
  <cp:lastModifiedBy>Siumei Leung</cp:lastModifiedBy>
  <cp:revision>42</cp:revision>
  <dcterms:created xsi:type="dcterms:W3CDTF">2020-08-20T14:25:20Z</dcterms:created>
  <dcterms:modified xsi:type="dcterms:W3CDTF">2024-04-26T17:48:31Z</dcterms:modified>
</cp:coreProperties>
</file>