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C608D"/>
    <a:srgbClr val="769566"/>
    <a:srgbClr val="F4A44B"/>
    <a:srgbClr val="AC936C"/>
    <a:srgbClr val="1976AE"/>
    <a:srgbClr val="465C71"/>
    <a:srgbClr val="9BA472"/>
    <a:srgbClr val="A139C0"/>
    <a:srgbClr val="1475AE"/>
    <a:srgbClr val="00885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63"/>
    <p:restoredTop sz="94366"/>
  </p:normalViewPr>
  <p:slideViewPr>
    <p:cSldViewPr snapToGrid="0" snapToObjects="1">
      <p:cViewPr varScale="1">
        <p:scale>
          <a:sx n="118" d="100"/>
          <a:sy n="118" d="100"/>
        </p:scale>
        <p:origin x="176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1085C4-4AF8-8446-9F1B-B481AD746086}" type="datetimeFigureOut">
              <a:rPr lang="en-US" smtClean="0"/>
              <a:t>3/23/2021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58BA75-ABE9-2041-B111-16A99A60E180}" type="slidenum">
              <a:rPr lang="en-US" smtClean="0"/>
              <a:t>‹#›</a:t>
            </a:fld>
            <a:endParaRPr lang="en-US"/>
          </a:p>
        </p:txBody>
      </p:sp>
    </p:spTree>
    <p:extLst>
      <p:ext uri="{BB962C8B-B14F-4D97-AF65-F5344CB8AC3E}">
        <p14:creationId xmlns:p14="http://schemas.microsoft.com/office/powerpoint/2010/main" val="621335611"/>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58BA75-ABE9-2041-B111-16A99A60E180}" type="slidenum">
              <a:rPr lang="en-US" smtClean="0"/>
              <a:t>1</a:t>
            </a:fld>
            <a:endParaRPr lang="en-US"/>
          </a:p>
        </p:txBody>
      </p:sp>
    </p:spTree>
    <p:extLst>
      <p:ext uri="{BB962C8B-B14F-4D97-AF65-F5344CB8AC3E}">
        <p14:creationId xmlns:p14="http://schemas.microsoft.com/office/powerpoint/2010/main" val="1722122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887EE85-1E05-8445-A7E3-DFDA0B448B68}"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BB361-6F95-2148-83BD-2E8686F716FE}" type="slidenum">
              <a:rPr lang="en-US" smtClean="0"/>
              <a:t>‹#›</a:t>
            </a:fld>
            <a:endParaRPr lang="en-US"/>
          </a:p>
        </p:txBody>
      </p:sp>
    </p:spTree>
    <p:extLst>
      <p:ext uri="{BB962C8B-B14F-4D97-AF65-F5344CB8AC3E}">
        <p14:creationId xmlns:p14="http://schemas.microsoft.com/office/powerpoint/2010/main" val="1400093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87EE85-1E05-8445-A7E3-DFDA0B448B68}"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BB361-6F95-2148-83BD-2E8686F716FE}" type="slidenum">
              <a:rPr lang="en-US" smtClean="0"/>
              <a:t>‹#›</a:t>
            </a:fld>
            <a:endParaRPr lang="en-US"/>
          </a:p>
        </p:txBody>
      </p:sp>
    </p:spTree>
    <p:extLst>
      <p:ext uri="{BB962C8B-B14F-4D97-AF65-F5344CB8AC3E}">
        <p14:creationId xmlns:p14="http://schemas.microsoft.com/office/powerpoint/2010/main" val="551161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87EE85-1E05-8445-A7E3-DFDA0B448B68}"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BB361-6F95-2148-83BD-2E8686F716FE}" type="slidenum">
              <a:rPr lang="en-US" smtClean="0"/>
              <a:t>‹#›</a:t>
            </a:fld>
            <a:endParaRPr lang="en-US"/>
          </a:p>
        </p:txBody>
      </p:sp>
    </p:spTree>
    <p:extLst>
      <p:ext uri="{BB962C8B-B14F-4D97-AF65-F5344CB8AC3E}">
        <p14:creationId xmlns:p14="http://schemas.microsoft.com/office/powerpoint/2010/main" val="1281487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87EE85-1E05-8445-A7E3-DFDA0B448B68}"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BB361-6F95-2148-83BD-2E8686F716FE}" type="slidenum">
              <a:rPr lang="en-US" smtClean="0"/>
              <a:t>‹#›</a:t>
            </a:fld>
            <a:endParaRPr lang="en-US"/>
          </a:p>
        </p:txBody>
      </p:sp>
    </p:spTree>
    <p:extLst>
      <p:ext uri="{BB962C8B-B14F-4D97-AF65-F5344CB8AC3E}">
        <p14:creationId xmlns:p14="http://schemas.microsoft.com/office/powerpoint/2010/main" val="1394294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87EE85-1E05-8445-A7E3-DFDA0B448B68}"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BB361-6F95-2148-83BD-2E8686F716FE}" type="slidenum">
              <a:rPr lang="en-US" smtClean="0"/>
              <a:t>‹#›</a:t>
            </a:fld>
            <a:endParaRPr lang="en-US"/>
          </a:p>
        </p:txBody>
      </p:sp>
    </p:spTree>
    <p:extLst>
      <p:ext uri="{BB962C8B-B14F-4D97-AF65-F5344CB8AC3E}">
        <p14:creationId xmlns:p14="http://schemas.microsoft.com/office/powerpoint/2010/main" val="557769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87EE85-1E05-8445-A7E3-DFDA0B448B68}" type="datetimeFigureOut">
              <a:rPr lang="en-US" smtClean="0"/>
              <a:t>3/23/2021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BB361-6F95-2148-83BD-2E8686F716FE}" type="slidenum">
              <a:rPr lang="en-US" smtClean="0"/>
              <a:t>‹#›</a:t>
            </a:fld>
            <a:endParaRPr lang="en-US"/>
          </a:p>
        </p:txBody>
      </p:sp>
    </p:spTree>
    <p:extLst>
      <p:ext uri="{BB962C8B-B14F-4D97-AF65-F5344CB8AC3E}">
        <p14:creationId xmlns:p14="http://schemas.microsoft.com/office/powerpoint/2010/main" val="660220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87EE85-1E05-8445-A7E3-DFDA0B448B68}" type="datetimeFigureOut">
              <a:rPr lang="en-US" smtClean="0"/>
              <a:t>3/23/2021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CBB361-6F95-2148-83BD-2E8686F716FE}" type="slidenum">
              <a:rPr lang="en-US" smtClean="0"/>
              <a:t>‹#›</a:t>
            </a:fld>
            <a:endParaRPr lang="en-US"/>
          </a:p>
        </p:txBody>
      </p:sp>
    </p:spTree>
    <p:extLst>
      <p:ext uri="{BB962C8B-B14F-4D97-AF65-F5344CB8AC3E}">
        <p14:creationId xmlns:p14="http://schemas.microsoft.com/office/powerpoint/2010/main" val="27277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87EE85-1E05-8445-A7E3-DFDA0B448B68}" type="datetimeFigureOut">
              <a:rPr lang="en-US" smtClean="0"/>
              <a:t>3/23/2021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CBB361-6F95-2148-83BD-2E8686F716FE}" type="slidenum">
              <a:rPr lang="en-US" smtClean="0"/>
              <a:t>‹#›</a:t>
            </a:fld>
            <a:endParaRPr lang="en-US"/>
          </a:p>
        </p:txBody>
      </p:sp>
    </p:spTree>
    <p:extLst>
      <p:ext uri="{BB962C8B-B14F-4D97-AF65-F5344CB8AC3E}">
        <p14:creationId xmlns:p14="http://schemas.microsoft.com/office/powerpoint/2010/main" val="1878348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87EE85-1E05-8445-A7E3-DFDA0B448B68}" type="datetimeFigureOut">
              <a:rPr lang="en-US" smtClean="0"/>
              <a:t>3/23/2021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CBB361-6F95-2148-83BD-2E8686F716FE}" type="slidenum">
              <a:rPr lang="en-US" smtClean="0"/>
              <a:t>‹#›</a:t>
            </a:fld>
            <a:endParaRPr lang="en-US"/>
          </a:p>
        </p:txBody>
      </p:sp>
    </p:spTree>
    <p:extLst>
      <p:ext uri="{BB962C8B-B14F-4D97-AF65-F5344CB8AC3E}">
        <p14:creationId xmlns:p14="http://schemas.microsoft.com/office/powerpoint/2010/main" val="1398939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887EE85-1E05-8445-A7E3-DFDA0B448B68}" type="datetimeFigureOut">
              <a:rPr lang="en-US" smtClean="0"/>
              <a:t>3/23/2021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BB361-6F95-2148-83BD-2E8686F716FE}" type="slidenum">
              <a:rPr lang="en-US" smtClean="0"/>
              <a:t>‹#›</a:t>
            </a:fld>
            <a:endParaRPr lang="en-US"/>
          </a:p>
        </p:txBody>
      </p:sp>
    </p:spTree>
    <p:extLst>
      <p:ext uri="{BB962C8B-B14F-4D97-AF65-F5344CB8AC3E}">
        <p14:creationId xmlns:p14="http://schemas.microsoft.com/office/powerpoint/2010/main" val="1327091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887EE85-1E05-8445-A7E3-DFDA0B448B68}" type="datetimeFigureOut">
              <a:rPr lang="en-US" smtClean="0"/>
              <a:t>3/23/2021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BB361-6F95-2148-83BD-2E8686F716FE}" type="slidenum">
              <a:rPr lang="en-US" smtClean="0"/>
              <a:t>‹#›</a:t>
            </a:fld>
            <a:endParaRPr lang="en-US"/>
          </a:p>
        </p:txBody>
      </p:sp>
    </p:spTree>
    <p:extLst>
      <p:ext uri="{BB962C8B-B14F-4D97-AF65-F5344CB8AC3E}">
        <p14:creationId xmlns:p14="http://schemas.microsoft.com/office/powerpoint/2010/main" val="662153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D887EE85-1E05-8445-A7E3-DFDA0B448B68}" type="datetimeFigureOut">
              <a:rPr lang="en-US" smtClean="0"/>
              <a:t>3/23/2021</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38CBB361-6F95-2148-83BD-2E8686F716FE}" type="slidenum">
              <a:rPr lang="en-US" smtClean="0"/>
              <a:t>‹#›</a:t>
            </a:fld>
            <a:endParaRPr lang="en-US"/>
          </a:p>
        </p:txBody>
      </p:sp>
    </p:spTree>
    <p:extLst>
      <p:ext uri="{BB962C8B-B14F-4D97-AF65-F5344CB8AC3E}">
        <p14:creationId xmlns:p14="http://schemas.microsoft.com/office/powerpoint/2010/main" val="10259740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7E47380B-49C4-4EBB-B0F1-D9795AAA58B8}"/>
              </a:ext>
            </a:extLst>
          </p:cNvPr>
          <p:cNvPicPr>
            <a:picLocks noChangeAspect="1"/>
          </p:cNvPicPr>
          <p:nvPr/>
        </p:nvPicPr>
        <p:blipFill>
          <a:blip r:embed="rId3"/>
          <a:stretch>
            <a:fillRect/>
          </a:stretch>
        </p:blipFill>
        <p:spPr>
          <a:xfrm>
            <a:off x="-2572" y="4017946"/>
            <a:ext cx="9155994" cy="1133657"/>
          </a:xfrm>
          <a:prstGeom prst="rect">
            <a:avLst/>
          </a:prstGeom>
        </p:spPr>
      </p:pic>
      <p:pic>
        <p:nvPicPr>
          <p:cNvPr id="8" name="Picture 7">
            <a:extLst>
              <a:ext uri="{FF2B5EF4-FFF2-40B4-BE49-F238E27FC236}">
                <a16:creationId xmlns:a16="http://schemas.microsoft.com/office/drawing/2014/main" id="{D557EFF4-DFC6-4066-A807-4022814453C0}"/>
              </a:ext>
            </a:extLst>
          </p:cNvPr>
          <p:cNvPicPr>
            <a:picLocks noChangeAspect="1"/>
          </p:cNvPicPr>
          <p:nvPr/>
        </p:nvPicPr>
        <p:blipFill>
          <a:blip r:embed="rId3"/>
          <a:stretch>
            <a:fillRect/>
          </a:stretch>
        </p:blipFill>
        <p:spPr>
          <a:xfrm>
            <a:off x="-4748" y="-20092"/>
            <a:ext cx="9155994" cy="1313131"/>
          </a:xfrm>
          <a:prstGeom prst="rect">
            <a:avLst/>
          </a:prstGeom>
        </p:spPr>
      </p:pic>
      <p:sp>
        <p:nvSpPr>
          <p:cNvPr id="12" name="Rectangle 11"/>
          <p:cNvSpPr/>
          <p:nvPr/>
        </p:nvSpPr>
        <p:spPr>
          <a:xfrm>
            <a:off x="2286000" y="1283099"/>
            <a:ext cx="6858000" cy="2745911"/>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ubtitle 2"/>
          <p:cNvSpPr txBox="1">
            <a:spLocks/>
          </p:cNvSpPr>
          <p:nvPr/>
        </p:nvSpPr>
        <p:spPr>
          <a:xfrm>
            <a:off x="2381669" y="1689935"/>
            <a:ext cx="6858000" cy="2136069"/>
          </a:xfrm>
          <a:prstGeom prst="rect">
            <a:avLst/>
          </a:prstGeom>
        </p:spPr>
        <p:txBody>
          <a:bodyPr vert="horz" lIns="182880" tIns="0" rIns="182880" bIns="0" rtlCol="0" anchor="t">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lnSpc>
                <a:spcPct val="110000"/>
              </a:lnSpc>
            </a:pPr>
            <a:r>
              <a:rPr lang="en-US" sz="1500" i="1" dirty="0">
                <a:latin typeface="Century Gothic" panose="020B0502020202020204" pitchFamily="34" charset="0"/>
                <a:ea typeface="Myriad Pro" charset="0"/>
                <a:cs typeface="Myriad Pro" charset="0"/>
              </a:rPr>
              <a:t>ACM Transactions on Cyber-Physical Systems (TCPS) </a:t>
            </a:r>
            <a:r>
              <a:rPr lang="en-US" sz="1500" dirty="0">
                <a:latin typeface="Century Gothic" panose="020B0502020202020204" pitchFamily="34" charset="0"/>
                <a:ea typeface="Myriad Pro" charset="0"/>
                <a:cs typeface="Myriad Pro" charset="0"/>
              </a:rPr>
              <a:t>is the premier journal for the publication of high-quality original research papers and survey papers that have scientific and technological understanding of the interactions of information processing, networking and physical processes. The application domains covered by TCPS include, but not limited to: Healthcare, Transportation, Automotive, Avionics, Energy, Living Space, and Robotics.</a:t>
            </a:r>
            <a:endParaRPr lang="en-US" sz="1500" dirty="0">
              <a:latin typeface="Century Gothic" charset="0"/>
              <a:ea typeface="Century Gothic" charset="0"/>
              <a:cs typeface="Century Gothic" charset="0"/>
            </a:endParaRPr>
          </a:p>
        </p:txBody>
      </p:sp>
      <p:sp>
        <p:nvSpPr>
          <p:cNvPr id="11" name="Rectangle 10"/>
          <p:cNvSpPr/>
          <p:nvPr/>
        </p:nvSpPr>
        <p:spPr>
          <a:xfrm>
            <a:off x="6662057" y="-21413"/>
            <a:ext cx="2481942" cy="1290837"/>
          </a:xfrm>
          <a:prstGeom prst="rect">
            <a:avLst/>
          </a:prstGeom>
          <a:solidFill>
            <a:srgbClr val="6C608D"/>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5" name="Rectangle 14"/>
          <p:cNvSpPr/>
          <p:nvPr/>
        </p:nvSpPr>
        <p:spPr>
          <a:xfrm>
            <a:off x="0" y="0"/>
            <a:ext cx="9143999" cy="51435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0" y="4038779"/>
            <a:ext cx="91512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158395" y="219085"/>
            <a:ext cx="6117964" cy="1021115"/>
          </a:xfrm>
        </p:spPr>
        <p:txBody>
          <a:bodyPr lIns="0" tIns="0" rIns="0" bIns="0" anchor="t">
            <a:noAutofit/>
          </a:bodyPr>
          <a:lstStyle/>
          <a:p>
            <a:pPr algn="l">
              <a:lnSpc>
                <a:spcPct val="100000"/>
              </a:lnSpc>
            </a:pPr>
            <a:r>
              <a:rPr lang="en-US" sz="2400" b="1" dirty="0">
                <a:solidFill>
                  <a:schemeClr val="bg1"/>
                </a:solidFill>
                <a:latin typeface="Century Gothic" charset="0"/>
                <a:ea typeface="Century Gothic" charset="0"/>
                <a:cs typeface="Century Gothic" charset="0"/>
              </a:rPr>
              <a:t>ACM Transactions on Cyber-Physical Systems (TCPS) </a:t>
            </a:r>
          </a:p>
        </p:txBody>
      </p:sp>
      <p:sp>
        <p:nvSpPr>
          <p:cNvPr id="13" name="TextBox 12"/>
          <p:cNvSpPr txBox="1"/>
          <p:nvPr/>
        </p:nvSpPr>
        <p:spPr>
          <a:xfrm>
            <a:off x="6853398" y="160590"/>
            <a:ext cx="2481942" cy="1354217"/>
          </a:xfrm>
          <a:prstGeom prst="rect">
            <a:avLst/>
          </a:prstGeom>
          <a:noFill/>
        </p:spPr>
        <p:txBody>
          <a:bodyPr wrap="square" rtlCol="0">
            <a:spAutoFit/>
          </a:bodyPr>
          <a:lstStyle/>
          <a:p>
            <a:pPr>
              <a:spcAft>
                <a:spcPts val="600"/>
              </a:spcAft>
            </a:pPr>
            <a:r>
              <a:rPr lang="en-US" sz="1300" b="1" dirty="0">
                <a:latin typeface="Century Gothic" panose="020B0502020202020204" pitchFamily="34" charset="0"/>
                <a:ea typeface="Myriad Pro Semibold" charset="0"/>
                <a:cs typeface="Myriad Pro Semibold" charset="0"/>
              </a:rPr>
              <a:t>Editor-in-Chief</a:t>
            </a:r>
          </a:p>
          <a:p>
            <a:pPr>
              <a:spcAft>
                <a:spcPts val="600"/>
              </a:spcAft>
            </a:pPr>
            <a:r>
              <a:rPr lang="en-US" sz="1200" dirty="0" err="1">
                <a:latin typeface="Century Gothic" panose="020B0502020202020204" pitchFamily="34" charset="0"/>
                <a:ea typeface="Myriad Pro Semibold" charset="0"/>
                <a:cs typeface="Myriad Pro Semibold" charset="0"/>
              </a:rPr>
              <a:t>Chenyang</a:t>
            </a:r>
            <a:r>
              <a:rPr lang="en-US" sz="1200" dirty="0">
                <a:latin typeface="Century Gothic" panose="020B0502020202020204" pitchFamily="34" charset="0"/>
                <a:ea typeface="Myriad Pro Semibold" charset="0"/>
                <a:cs typeface="Myriad Pro Semibold" charset="0"/>
              </a:rPr>
              <a:t> Lu</a:t>
            </a:r>
          </a:p>
          <a:p>
            <a:pPr>
              <a:spcAft>
                <a:spcPts val="600"/>
              </a:spcAft>
            </a:pPr>
            <a:r>
              <a:rPr lang="en-US" sz="1200" dirty="0">
                <a:latin typeface="Century Gothic" panose="020B0502020202020204" pitchFamily="34" charset="0"/>
                <a:ea typeface="Myriad Pro Semibold" charset="0"/>
                <a:cs typeface="Myriad Pro Semibold" charset="0"/>
              </a:rPr>
              <a:t>Washington University </a:t>
            </a:r>
          </a:p>
          <a:p>
            <a:pPr>
              <a:spcAft>
                <a:spcPts val="600"/>
              </a:spcAft>
            </a:pPr>
            <a:r>
              <a:rPr lang="en-US" sz="1200" dirty="0">
                <a:latin typeface="Century Gothic" panose="020B0502020202020204" pitchFamily="34" charset="0"/>
                <a:ea typeface="Myriad Pro Semibold" charset="0"/>
                <a:cs typeface="Myriad Pro Semibold" charset="0"/>
              </a:rPr>
              <a:t>in St. Louis</a:t>
            </a:r>
            <a:endParaRPr lang="en-US" sz="1300" i="1" dirty="0">
              <a:latin typeface="Century Gothic" panose="020B0502020202020204" pitchFamily="34" charset="0"/>
              <a:ea typeface="Myriad Pro Light" charset="0"/>
              <a:cs typeface="Myriad Pro Light" charset="0"/>
            </a:endParaRPr>
          </a:p>
          <a:p>
            <a:endParaRPr lang="en-US" sz="1300" i="1" dirty="0">
              <a:latin typeface="Century Gothic" panose="020B0502020202020204" pitchFamily="34" charset="0"/>
              <a:ea typeface="Myriad Pro Light" charset="0"/>
              <a:cs typeface="Myriad Pro Light" charset="0"/>
            </a:endParaRPr>
          </a:p>
        </p:txBody>
      </p:sp>
      <p:sp>
        <p:nvSpPr>
          <p:cNvPr id="23" name="TextBox 22">
            <a:extLst>
              <a:ext uri="{FF2B5EF4-FFF2-40B4-BE49-F238E27FC236}">
                <a16:creationId xmlns:a16="http://schemas.microsoft.com/office/drawing/2014/main" id="{53BE38AD-FDE6-4CAE-9F5A-9F0E28883DA3}"/>
              </a:ext>
            </a:extLst>
          </p:cNvPr>
          <p:cNvSpPr txBox="1"/>
          <p:nvPr/>
        </p:nvSpPr>
        <p:spPr>
          <a:xfrm>
            <a:off x="435872" y="4390100"/>
            <a:ext cx="3454083" cy="400110"/>
          </a:xfrm>
          <a:prstGeom prst="rect">
            <a:avLst/>
          </a:prstGeom>
          <a:noFill/>
        </p:spPr>
        <p:txBody>
          <a:bodyPr wrap="square" rtlCol="0">
            <a:spAutoFit/>
          </a:bodyPr>
          <a:lstStyle/>
          <a:p>
            <a:r>
              <a:rPr lang="en-US" sz="2000" b="1" dirty="0">
                <a:solidFill>
                  <a:schemeClr val="bg1"/>
                </a:solidFill>
                <a:latin typeface="Century Gothic" panose="020B0502020202020204" pitchFamily="34" charset="0"/>
                <a:ea typeface="Myriad Pro Semibold" charset="0"/>
                <a:cs typeface="Myriad Pro Semibold" charset="0"/>
              </a:rPr>
              <a:t>https://tcps.acm.org</a:t>
            </a: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94369" y="4127739"/>
            <a:ext cx="914894" cy="914894"/>
          </a:xfrm>
          <a:prstGeom prst="rect">
            <a:avLst/>
          </a:prstGeom>
          <a:effectLst>
            <a:outerShdw blurRad="50800" dist="50800" dir="5400000" algn="ctr" rotWithShape="0">
              <a:schemeClr val="tx1">
                <a:lumMod val="65000"/>
                <a:lumOff val="35000"/>
                <a:alpha val="82000"/>
              </a:schemeClr>
            </a:outerShdw>
          </a:effectLst>
        </p:spPr>
      </p:pic>
      <p:pic>
        <p:nvPicPr>
          <p:cNvPr id="5" name="Picture 4" descr="A picture containing diagram&#10;&#10;Description automatically generated">
            <a:extLst>
              <a:ext uri="{FF2B5EF4-FFF2-40B4-BE49-F238E27FC236}">
                <a16:creationId xmlns:a16="http://schemas.microsoft.com/office/drawing/2014/main" id="{70275335-8789-45A4-9784-2AFF9F5B6B2A}"/>
              </a:ext>
            </a:extLst>
          </p:cNvPr>
          <p:cNvPicPr>
            <a:picLocks noChangeAspect="1"/>
          </p:cNvPicPr>
          <p:nvPr/>
        </p:nvPicPr>
        <p:blipFill>
          <a:blip r:embed="rId5"/>
          <a:stretch>
            <a:fillRect/>
          </a:stretch>
        </p:blipFill>
        <p:spPr>
          <a:xfrm>
            <a:off x="291471" y="1397761"/>
            <a:ext cx="1838784" cy="2568168"/>
          </a:xfrm>
          <a:prstGeom prst="rect">
            <a:avLst/>
          </a:prstGeom>
        </p:spPr>
      </p:pic>
    </p:spTree>
    <p:extLst>
      <p:ext uri="{BB962C8B-B14F-4D97-AF65-F5344CB8AC3E}">
        <p14:creationId xmlns:p14="http://schemas.microsoft.com/office/powerpoint/2010/main" val="80949674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2989</TotalTime>
  <Words>95</Words>
  <Application>Microsoft Office PowerPoint</Application>
  <PresentationFormat>On-screen Show (16:9)</PresentationFormat>
  <Paragraphs>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ACM Transactions on Cyber-Physical Systems (TCPS)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Megan Burns</dc:creator>
  <cp:lastModifiedBy>Siumei Leung</cp:lastModifiedBy>
  <cp:revision>35</cp:revision>
  <dcterms:created xsi:type="dcterms:W3CDTF">2020-08-20T14:25:20Z</dcterms:created>
  <dcterms:modified xsi:type="dcterms:W3CDTF">2021-03-23T13:04:40Z</dcterms:modified>
</cp:coreProperties>
</file>